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7"/>
  </p:notesMasterIdLst>
  <p:handoutMasterIdLst>
    <p:handoutMasterId r:id="rId18"/>
  </p:handoutMasterIdLst>
  <p:sldIdLst>
    <p:sldId id="285" r:id="rId6"/>
    <p:sldId id="257" r:id="rId7"/>
    <p:sldId id="360" r:id="rId8"/>
    <p:sldId id="256" r:id="rId9"/>
    <p:sldId id="260" r:id="rId10"/>
    <p:sldId id="312" r:id="rId11"/>
    <p:sldId id="361" r:id="rId12"/>
    <p:sldId id="362" r:id="rId13"/>
    <p:sldId id="363" r:id="rId14"/>
    <p:sldId id="364" r:id="rId15"/>
    <p:sldId id="268" r:id="rId1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56" autoAdjust="0"/>
    <p:restoredTop sz="95861" autoAdjust="0"/>
  </p:normalViewPr>
  <p:slideViewPr>
    <p:cSldViewPr snapToGrid="0">
      <p:cViewPr varScale="1">
        <p:scale>
          <a:sx n="95" d="100"/>
          <a:sy n="95" d="100"/>
        </p:scale>
        <p:origin x="69"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6/13/2023 9:22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6/13/2023 9:21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kubernetes.io/blog/2019/04/04/kubernetes-1.14-local-persistent-volumes-ga/" TargetMode="External"/><Relationship Id="rId13" Type="http://schemas.openxmlformats.org/officeDocument/2006/relationships/hyperlink" Target="https://www.elastic.co/logstash" TargetMode="External"/><Relationship Id="rId3" Type="http://schemas.openxmlformats.org/officeDocument/2006/relationships/hyperlink" Target="https://kubernetes.io/docs/concepts/workloads/pods/pod/" TargetMode="External"/><Relationship Id="rId7" Type="http://schemas.openxmlformats.org/officeDocument/2006/relationships/hyperlink" Target="https://kubernetes.io/docs/concepts/storage/persistent-volumes/" TargetMode="External"/><Relationship Id="rId12" Type="http://schemas.openxmlformats.org/officeDocument/2006/relationships/hyperlink" Target="https://www.fluentd.org/"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kubernetes.io/docs/concepts/workloads/controllers/statefulset/" TargetMode="External"/><Relationship Id="rId11" Type="http://schemas.openxmlformats.org/officeDocument/2006/relationships/hyperlink" Target="https://kubernetes.io/docs/concepts/storage/volumes/#emptydir" TargetMode="External"/><Relationship Id="rId5" Type="http://schemas.openxmlformats.org/officeDocument/2006/relationships/hyperlink" Target="https://kubernetes.io/docs/concepts/workloads/controllers/daemonset/" TargetMode="External"/><Relationship Id="rId10" Type="http://schemas.openxmlformats.org/officeDocument/2006/relationships/hyperlink" Target="https://kubernetes.io/docs/concepts/configuration/secret/" TargetMode="External"/><Relationship Id="rId4" Type="http://schemas.openxmlformats.org/officeDocument/2006/relationships/hyperlink" Target="https://kubernetes.io/docs/concepts/workloads/controllers/deployment/" TargetMode="External"/><Relationship Id="rId9" Type="http://schemas.openxmlformats.org/officeDocument/2006/relationships/hyperlink" Target="https://kubernetes.io/docs/concepts/configuration/configmap/" TargetMode="External"/><Relationship Id="rId14" Type="http://schemas.openxmlformats.org/officeDocument/2006/relationships/hyperlink" Target="https://kubernetes.io/docs/concepts/services-networking/network-policie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6/13/2023 9:22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6/13/2023 9:22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6/13/2023 9:22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6/13/2023 9:22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9:22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1. What</a:t>
            </a:r>
            <a:r>
              <a:rPr lang="en-US" dirty="0">
                <a:effectLst/>
              </a:rPr>
              <a:t> </a:t>
            </a:r>
            <a:r>
              <a:rPr lang="en-US" b="1" i="1" dirty="0">
                <a:effectLst/>
              </a:rPr>
              <a:t>controller</a:t>
            </a:r>
            <a:r>
              <a:rPr lang="en-US" b="1" dirty="0">
                <a:effectLst/>
              </a:rPr>
              <a:t> should be used to manage the</a:t>
            </a:r>
            <a:r>
              <a:rPr lang="en-US" dirty="0">
                <a:effectLst/>
              </a:rPr>
              <a:t> </a:t>
            </a:r>
            <a:r>
              <a:rPr lang="en-US" b="1" dirty="0">
                <a:effectLst/>
                <a:hlinkClick r:id="rId3"/>
              </a:rPr>
              <a:t>Pods</a:t>
            </a:r>
            <a:r>
              <a:rPr lang="en-US" b="1" dirty="0">
                <a:effectLst/>
              </a:rPr>
              <a:t>?</a:t>
            </a:r>
            <a:br>
              <a:rPr lang="en-US" dirty="0">
                <a:effectLst/>
              </a:rPr>
            </a:br>
            <a:br>
              <a:rPr lang="en-US" dirty="0">
                <a:effectLst/>
              </a:rPr>
            </a:br>
            <a:r>
              <a:rPr lang="en-US" dirty="0">
                <a:effectLst/>
              </a:rPr>
              <a:t>Kubernetes has several built-in controllers for managing </a:t>
            </a:r>
            <a:r>
              <a:rPr lang="en-US" b="1" dirty="0">
                <a:effectLst/>
              </a:rPr>
              <a:t>Pods</a:t>
            </a:r>
            <a:r>
              <a:rPr lang="en-US" dirty="0">
                <a:effectLst/>
              </a:rPr>
              <a:t>, and each exhibits slightly different behavior.</a:t>
            </a:r>
          </a:p>
          <a:p>
            <a:pPr>
              <a:buFont typeface="Arial" panose="020B0604020202020204" pitchFamily="34" charset="0"/>
              <a:buChar char="•"/>
            </a:pPr>
            <a:r>
              <a:rPr lang="en-US" b="1" dirty="0">
                <a:effectLst/>
                <a:hlinkClick r:id="rId4"/>
              </a:rPr>
              <a:t>Deployment</a:t>
            </a:r>
            <a:r>
              <a:rPr lang="en-US" dirty="0">
                <a:effectLst/>
              </a:rPr>
              <a:t> -- The most common controller, it will work to ensure that the number of existing </a:t>
            </a:r>
            <a:r>
              <a:rPr lang="en-US" b="1" dirty="0">
                <a:effectLst/>
              </a:rPr>
              <a:t>Pod</a:t>
            </a:r>
            <a:r>
              <a:rPr lang="en-US" dirty="0">
                <a:effectLst/>
              </a:rPr>
              <a:t> replicas is the specified number. The name of each </a:t>
            </a:r>
            <a:r>
              <a:rPr lang="en-US" b="1" dirty="0">
                <a:effectLst/>
              </a:rPr>
              <a:t>Pod</a:t>
            </a:r>
            <a:r>
              <a:rPr lang="en-US" dirty="0">
                <a:effectLst/>
              </a:rPr>
              <a:t> is randomly generated and will not be consistent if </a:t>
            </a:r>
            <a:r>
              <a:rPr lang="en-US" b="1" dirty="0">
                <a:effectLst/>
              </a:rPr>
              <a:t>Pods</a:t>
            </a:r>
            <a:r>
              <a:rPr lang="en-US" dirty="0">
                <a:effectLst/>
              </a:rPr>
              <a:t> are restarted.</a:t>
            </a:r>
          </a:p>
          <a:p>
            <a:pPr>
              <a:buFont typeface="Arial" panose="020B0604020202020204" pitchFamily="34" charset="0"/>
              <a:buChar char="•"/>
            </a:pPr>
            <a:r>
              <a:rPr lang="en-US" b="1" dirty="0" err="1">
                <a:effectLst/>
                <a:hlinkClick r:id="rId5"/>
              </a:rPr>
              <a:t>DaemonSet</a:t>
            </a:r>
            <a:r>
              <a:rPr lang="en-US" dirty="0">
                <a:effectLst/>
              </a:rPr>
              <a:t> -- Like a deployment, except the </a:t>
            </a:r>
            <a:r>
              <a:rPr lang="en-US" b="1" dirty="0">
                <a:effectLst/>
              </a:rPr>
              <a:t>Pod</a:t>
            </a:r>
            <a:r>
              <a:rPr lang="en-US" dirty="0">
                <a:effectLst/>
              </a:rPr>
              <a:t> will be started once on every node.</a:t>
            </a:r>
          </a:p>
          <a:p>
            <a:pPr>
              <a:buFont typeface="Arial" panose="020B0604020202020204" pitchFamily="34" charset="0"/>
              <a:buChar char="•"/>
            </a:pPr>
            <a:r>
              <a:rPr lang="en-US" b="1" dirty="0" err="1">
                <a:effectLst/>
                <a:hlinkClick r:id="rId6"/>
              </a:rPr>
              <a:t>StatefulSet</a:t>
            </a:r>
            <a:r>
              <a:rPr lang="en-US" dirty="0">
                <a:effectLst/>
              </a:rPr>
              <a:t> -- Like a deployment, except the name of each </a:t>
            </a:r>
            <a:r>
              <a:rPr lang="en-US" b="1" dirty="0">
                <a:effectLst/>
              </a:rPr>
              <a:t>Pod</a:t>
            </a:r>
            <a:r>
              <a:rPr lang="en-US" dirty="0">
                <a:effectLst/>
              </a:rPr>
              <a:t> is sequential from 0, unique, and sticky. If a </a:t>
            </a:r>
            <a:r>
              <a:rPr lang="en-US" b="1" dirty="0">
                <a:effectLst/>
              </a:rPr>
              <a:t>Pod</a:t>
            </a:r>
            <a:r>
              <a:rPr lang="en-US" dirty="0">
                <a:effectLst/>
              </a:rPr>
              <a:t> is rescheduled to a different node, its name will remain the same when it is restarted.</a:t>
            </a:r>
          </a:p>
          <a:p>
            <a:r>
              <a:rPr lang="en-US" b="1" dirty="0">
                <a:effectLst/>
              </a:rPr>
              <a:t>2. How will persistent storage be achieved?</a:t>
            </a:r>
            <a:br>
              <a:rPr lang="en-US" b="1" dirty="0">
                <a:effectLst/>
              </a:rPr>
            </a:br>
            <a:endParaRPr lang="en-US" dirty="0">
              <a:effectLst/>
            </a:endParaRPr>
          </a:p>
          <a:p>
            <a:r>
              <a:rPr lang="en-US" dirty="0">
                <a:effectLst/>
              </a:rPr>
              <a:t>If persistent storage is required for the application, then first consider the use of cloud-native storage options in your environment (e.g., S3 in Amazon Web Services or Blob in Microsoft Azure). However, doing so will require changes to the application to support the use of these systems instead of the filesystem.</a:t>
            </a:r>
          </a:p>
          <a:p>
            <a:r>
              <a:rPr lang="en-US" dirty="0">
                <a:effectLst/>
              </a:rPr>
              <a:t>If it is not feasible to change the application, then a </a:t>
            </a:r>
            <a:r>
              <a:rPr lang="en-US" b="1" dirty="0" err="1">
                <a:effectLst/>
                <a:hlinkClick r:id="rId7"/>
              </a:rPr>
              <a:t>PersistentVolume</a:t>
            </a:r>
            <a:r>
              <a:rPr lang="en-US" dirty="0">
                <a:effectLst/>
              </a:rPr>
              <a:t> is the way to go. If possible in your environment, a </a:t>
            </a:r>
            <a:r>
              <a:rPr lang="en-US" b="1" dirty="0" err="1">
                <a:effectLst/>
                <a:hlinkClick r:id="rId8"/>
              </a:rPr>
              <a:t>LocalPersistentVolume</a:t>
            </a:r>
            <a:r>
              <a:rPr lang="en-US" dirty="0">
                <a:effectLst/>
              </a:rPr>
              <a:t> is a good last-resort option if performance of network-attached storage is not sufficient.</a:t>
            </a:r>
          </a:p>
          <a:p>
            <a:r>
              <a:rPr lang="en-US" b="1" dirty="0">
                <a:effectLst/>
              </a:rPr>
              <a:t>3. How should configuration be injected?</a:t>
            </a:r>
            <a:br>
              <a:rPr lang="en-US" b="1" dirty="0">
                <a:effectLst/>
              </a:rPr>
            </a:br>
            <a:br>
              <a:rPr lang="en-US" dirty="0">
                <a:effectLst/>
              </a:rPr>
            </a:br>
            <a:r>
              <a:rPr lang="en-US" dirty="0">
                <a:effectLst/>
              </a:rPr>
              <a:t>Configuration should be injected into the </a:t>
            </a:r>
            <a:r>
              <a:rPr lang="en-US" b="1" dirty="0">
                <a:effectLst/>
              </a:rPr>
              <a:t>Pods</a:t>
            </a:r>
            <a:r>
              <a:rPr lang="en-US" dirty="0">
                <a:effectLst/>
              </a:rPr>
              <a:t> via a </a:t>
            </a:r>
            <a:r>
              <a:rPr lang="en-US" b="1" dirty="0" err="1">
                <a:effectLst/>
                <a:hlinkClick r:id="rId9"/>
              </a:rPr>
              <a:t>ConfigMap</a:t>
            </a:r>
            <a:r>
              <a:rPr lang="en-US" dirty="0">
                <a:effectLst/>
              </a:rPr>
              <a:t>. However, data such as passwords and keys should be injected via a </a:t>
            </a:r>
            <a:r>
              <a:rPr lang="en-US" b="1" dirty="0">
                <a:effectLst/>
                <a:hlinkClick r:id="rId10"/>
              </a:rPr>
              <a:t>Secret</a:t>
            </a:r>
            <a:r>
              <a:rPr lang="en-US" dirty="0">
                <a:effectLst/>
              </a:rPr>
              <a:t> instead.</a:t>
            </a:r>
          </a:p>
          <a:p>
            <a:r>
              <a:rPr lang="en-US" b="1" dirty="0">
                <a:effectLst/>
              </a:rPr>
              <a:t>4. How should static files, such as certificates, be managed?</a:t>
            </a:r>
            <a:endParaRPr lang="en-US" dirty="0">
              <a:effectLst/>
            </a:endParaRPr>
          </a:p>
          <a:p>
            <a:r>
              <a:rPr lang="en-US" dirty="0">
                <a:effectLst/>
              </a:rPr>
              <a:t>Static data should be compiled into the Docker image that makes up the </a:t>
            </a:r>
            <a:r>
              <a:rPr lang="en-US" b="1" dirty="0">
                <a:effectLst/>
              </a:rPr>
              <a:t>Pods</a:t>
            </a:r>
            <a:r>
              <a:rPr lang="en-US" dirty="0">
                <a:effectLst/>
              </a:rPr>
              <a:t>. Alternatively, it could be treated the same as persistent storage and loaded once, before deployment.</a:t>
            </a:r>
            <a:br>
              <a:rPr lang="en-US" dirty="0">
                <a:effectLst/>
              </a:rPr>
            </a:br>
            <a:br>
              <a:rPr lang="en-US" dirty="0">
                <a:effectLst/>
              </a:rPr>
            </a:br>
            <a:r>
              <a:rPr lang="en-US" b="1" dirty="0">
                <a:effectLst/>
              </a:rPr>
              <a:t>5. How should communication between components via filesystems be handled?</a:t>
            </a:r>
            <a:endParaRPr lang="en-US" dirty="0">
              <a:effectLst/>
            </a:endParaRPr>
          </a:p>
          <a:p>
            <a:r>
              <a:rPr lang="en-US" dirty="0">
                <a:effectLst/>
              </a:rPr>
              <a:t>A </a:t>
            </a:r>
            <a:r>
              <a:rPr lang="en-US" b="1" dirty="0" err="1">
                <a:effectLst/>
              </a:rPr>
              <a:t>PersistentVolume</a:t>
            </a:r>
            <a:r>
              <a:rPr lang="en-US" dirty="0">
                <a:effectLst/>
              </a:rPr>
              <a:t> can usually be created with the necessary access permissions and mounted into the</a:t>
            </a:r>
            <a:r>
              <a:rPr lang="en-US" b="1" dirty="0">
                <a:effectLst/>
              </a:rPr>
              <a:t> Pods</a:t>
            </a:r>
            <a:r>
              <a:rPr lang="en-US" dirty="0">
                <a:effectLst/>
              </a:rPr>
              <a:t> that need to communicate. However, the </a:t>
            </a:r>
            <a:r>
              <a:rPr lang="en-US" b="1" dirty="0" err="1">
                <a:effectLst/>
              </a:rPr>
              <a:t>PersistentVolume</a:t>
            </a:r>
            <a:r>
              <a:rPr lang="en-US" dirty="0">
                <a:effectLst/>
              </a:rPr>
              <a:t> implementation that is used for a volume impacts whether that volume can be used by multiple readers or writers simultaneously. It is therefore possible that the Kubernetes environment being used does not support any networked implementations with the read/write behavior required.</a:t>
            </a:r>
          </a:p>
          <a:p>
            <a:r>
              <a:rPr lang="en-US" dirty="0">
                <a:effectLst/>
              </a:rPr>
              <a:t>The best way to solve this problem is to avoid it by restructuring the application to use network-based communication mechanisms. If restructuring the application is not possible (or not desirable) due to business constraints, then the processes that are communicating must be placed in the same </a:t>
            </a:r>
            <a:r>
              <a:rPr lang="en-US" b="1" dirty="0">
                <a:effectLst/>
                <a:hlinkClick r:id="rId3"/>
              </a:rPr>
              <a:t>Pod</a:t>
            </a:r>
            <a:r>
              <a:rPr lang="en-US" dirty="0">
                <a:effectLst/>
              </a:rPr>
              <a:t> and communicate via an </a:t>
            </a:r>
            <a:r>
              <a:rPr lang="en-US" b="1" dirty="0" err="1">
                <a:effectLst/>
                <a:hlinkClick r:id="rId11"/>
              </a:rPr>
              <a:t>emptyDir</a:t>
            </a:r>
            <a:r>
              <a:rPr lang="en-US" dirty="0">
                <a:effectLst/>
              </a:rPr>
              <a:t> volume.</a:t>
            </a:r>
          </a:p>
          <a:p>
            <a:r>
              <a:rPr lang="en-US" b="1" dirty="0">
                <a:effectLst/>
              </a:rPr>
              <a:t>6. How will log data be read from</a:t>
            </a:r>
            <a:r>
              <a:rPr lang="en-US" dirty="0">
                <a:effectLst/>
              </a:rPr>
              <a:t> </a:t>
            </a:r>
            <a:r>
              <a:rPr lang="en-US" b="1" dirty="0">
                <a:effectLst/>
              </a:rPr>
              <a:t>Pods?</a:t>
            </a:r>
            <a:br>
              <a:rPr lang="en-US" b="1" dirty="0">
                <a:effectLst/>
              </a:rPr>
            </a:br>
            <a:br>
              <a:rPr lang="en-US" dirty="0">
                <a:effectLst/>
              </a:rPr>
            </a:br>
            <a:r>
              <a:rPr lang="en-US" dirty="0">
                <a:effectLst/>
              </a:rPr>
              <a:t>Kubernetes expects all</a:t>
            </a:r>
            <a:r>
              <a:rPr lang="en-US" b="1" dirty="0">
                <a:effectLst/>
              </a:rPr>
              <a:t> Pods</a:t>
            </a:r>
            <a:r>
              <a:rPr lang="en-US" dirty="0">
                <a:effectLst/>
              </a:rPr>
              <a:t> to log everything worth logging to </a:t>
            </a:r>
            <a:r>
              <a:rPr lang="en-US" b="1" dirty="0">
                <a:effectLst/>
              </a:rPr>
              <a:t>STDOUT</a:t>
            </a:r>
            <a:r>
              <a:rPr lang="en-US" dirty="0">
                <a:effectLst/>
              </a:rPr>
              <a:t> and </a:t>
            </a:r>
            <a:r>
              <a:rPr lang="en-US" b="1" dirty="0">
                <a:effectLst/>
              </a:rPr>
              <a:t>STDERR</a:t>
            </a:r>
            <a:r>
              <a:rPr lang="en-US" dirty="0">
                <a:effectLst/>
              </a:rPr>
              <a:t>. If the application does not support the ability to modify logging options, then a sidecar container (e.g., </a:t>
            </a:r>
            <a:r>
              <a:rPr lang="en-US" dirty="0" err="1">
                <a:effectLst/>
                <a:hlinkClick r:id="rId12"/>
              </a:rPr>
              <a:t>fluentd</a:t>
            </a:r>
            <a:r>
              <a:rPr lang="en-US" dirty="0">
                <a:effectLst/>
              </a:rPr>
              <a:t> or </a:t>
            </a:r>
            <a:r>
              <a:rPr lang="en-US" dirty="0" err="1">
                <a:effectLst/>
                <a:hlinkClick r:id="rId13"/>
              </a:rPr>
              <a:t>logstash</a:t>
            </a:r>
            <a:r>
              <a:rPr lang="en-US" dirty="0">
                <a:effectLst/>
              </a:rPr>
              <a:t>) can be used to read logs from a shared volume and transfer them into a log aggregation system.</a:t>
            </a:r>
          </a:p>
          <a:p>
            <a:r>
              <a:rPr lang="en-US" b="1" dirty="0">
                <a:effectLst/>
              </a:rPr>
              <a:t>7. Does the Kubernetes environment support network policy?</a:t>
            </a:r>
            <a:br>
              <a:rPr lang="en-US" dirty="0">
                <a:effectLst/>
              </a:rPr>
            </a:br>
            <a:br>
              <a:rPr lang="en-US" dirty="0">
                <a:effectLst/>
              </a:rPr>
            </a:br>
            <a:r>
              <a:rPr lang="en-US" dirty="0">
                <a:effectLst/>
              </a:rPr>
              <a:t>If the Kubernetes environment supports network policy, then the host and port information gathered should be used to create a </a:t>
            </a:r>
            <a:r>
              <a:rPr lang="en-US" b="1" dirty="0" err="1">
                <a:effectLst/>
                <a:hlinkClick r:id="rId14"/>
              </a:rPr>
              <a:t>NetworkPolicy</a:t>
            </a:r>
            <a:r>
              <a:rPr lang="en-US" dirty="0">
                <a:effectLst/>
              </a:rPr>
              <a:t> object.</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6/13/2023 9:22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165810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6/13/2023 9:22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2: Lab #1</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accent3"/>
                </a:solidFill>
              </a:rPr>
              <a:t>Module 2: Assessing the App and Environment for Containers</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Building and Testing a </a:t>
            </a:r>
            <a:r>
              <a:rPr lang="en-US" sz="2000"/>
              <a:t>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2 – Assessing the App and Environment for Containers</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2862324"/>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Understanding the importance of migration goals</a:t>
            </a:r>
          </a:p>
          <a:p>
            <a:pPr marL="342265" indent="-342265">
              <a:lnSpc>
                <a:spcPct val="100000"/>
              </a:lnSpc>
              <a:spcBef>
                <a:spcPts val="1200"/>
              </a:spcBef>
              <a:spcAft>
                <a:spcPts val="600"/>
              </a:spcAft>
            </a:pPr>
            <a:r>
              <a:rPr lang="en-US" dirty="0"/>
              <a:t>Identifying what information is needed to plan the migration</a:t>
            </a:r>
          </a:p>
          <a:p>
            <a:pPr marL="342265" indent="-342265">
              <a:lnSpc>
                <a:spcPct val="100000"/>
              </a:lnSpc>
              <a:spcBef>
                <a:spcPts val="1200"/>
              </a:spcBef>
              <a:spcAft>
                <a:spcPts val="600"/>
              </a:spcAft>
            </a:pPr>
            <a:r>
              <a:rPr lang="en-US" dirty="0"/>
              <a:t>Learning how to use the information to plan the migration</a:t>
            </a:r>
          </a:p>
        </p:txBody>
      </p:sp>
      <p:sp>
        <p:nvSpPr>
          <p:cNvPr id="2" name="Title 1"/>
          <p:cNvSpPr>
            <a:spLocks noGrp="1"/>
          </p:cNvSpPr>
          <p:nvPr>
            <p:ph type="title"/>
          </p:nvPr>
        </p:nvSpPr>
        <p:spPr/>
        <p:txBody>
          <a:bodyPr/>
          <a:lstStyle/>
          <a:p>
            <a:r>
              <a:rPr lang="en-US" dirty="0">
                <a:solidFill>
                  <a:schemeClr val="accent3"/>
                </a:solidFill>
              </a:rPr>
              <a:t>Module 2: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Understand the Goal</a:t>
            </a:r>
          </a:p>
        </p:txBody>
      </p:sp>
      <p:sp>
        <p:nvSpPr>
          <p:cNvPr id="4" name="Text Placeholder 3"/>
          <p:cNvSpPr>
            <a:spLocks noGrp="1"/>
          </p:cNvSpPr>
          <p:nvPr>
            <p:ph type="body" sz="quarter" idx="10"/>
          </p:nvPr>
        </p:nvSpPr>
        <p:spPr>
          <a:xfrm>
            <a:off x="304909" y="1212850"/>
            <a:ext cx="10415227" cy="4395823"/>
          </a:xfrm>
        </p:spPr>
        <p:txBody>
          <a:bodyPr vert="horz" wrap="square" lIns="146303" tIns="91441" rIns="146303" bIns="91441" rtlCol="0" anchor="t">
            <a:noAutofit/>
          </a:bodyPr>
          <a:lstStyle/>
          <a:p>
            <a:pPr marL="342265" indent="-342265">
              <a:lnSpc>
                <a:spcPts val="3900"/>
              </a:lnSpc>
            </a:pPr>
            <a:r>
              <a:rPr lang="en-US" sz="2800" dirty="0"/>
              <a:t>Why is the app being migrated?</a:t>
            </a:r>
          </a:p>
          <a:p>
            <a:pPr marL="688975" lvl="1" indent="-342900">
              <a:lnSpc>
                <a:spcPts val="3900"/>
              </a:lnSpc>
              <a:buSzPct val="80000"/>
              <a:buFont typeface="Wingdings" panose="05000000000000000000" pitchFamily="2" charset="2"/>
              <a:buChar char="Ø"/>
            </a:pPr>
            <a:r>
              <a:rPr lang="en-US" dirty="0">
                <a:latin typeface="+mj-lt"/>
                <a:cs typeface="Segoe UI Light"/>
              </a:rPr>
              <a:t>Does the app need to scale? Do we want to automate deployment? Etc.</a:t>
            </a:r>
          </a:p>
          <a:p>
            <a:pPr marL="342265" indent="-342265">
              <a:lnSpc>
                <a:spcPts val="3900"/>
              </a:lnSpc>
            </a:pPr>
            <a:r>
              <a:rPr lang="en-US" sz="2800" dirty="0"/>
              <a:t>Can the app be modified to support the behavior of the environment, or will the environment be modified to support the behavior of the application?</a:t>
            </a:r>
          </a:p>
          <a:p>
            <a:pPr marL="688975" lvl="1" indent="-333375">
              <a:lnSpc>
                <a:spcPts val="3900"/>
              </a:lnSpc>
              <a:buSzPct val="80000"/>
              <a:buFont typeface="Wingdings" panose="05000000000000000000" pitchFamily="2" charset="2"/>
              <a:buChar char="Ø"/>
            </a:pPr>
            <a:r>
              <a:rPr lang="en-US" dirty="0">
                <a:latin typeface="+mj-lt"/>
                <a:cs typeface="Segoe UI Light"/>
              </a:rPr>
              <a:t>Are app modifications needed to make it cloud native? Or,</a:t>
            </a:r>
          </a:p>
          <a:p>
            <a:pPr marL="688975" lvl="1" indent="-333375">
              <a:lnSpc>
                <a:spcPts val="3900"/>
              </a:lnSpc>
              <a:buSzPct val="80000"/>
              <a:buFont typeface="Wingdings" panose="05000000000000000000" pitchFamily="2" charset="2"/>
              <a:buChar char="Ø"/>
            </a:pPr>
            <a:r>
              <a:rPr lang="en-US" dirty="0">
                <a:latin typeface="+mj-lt"/>
                <a:cs typeface="Segoe UI Light"/>
              </a:rPr>
              <a:t>Will the cloud services need to be modified to work with a legacy app?</a:t>
            </a:r>
          </a:p>
          <a:p>
            <a:pPr marL="584163" lvl="1" indent="-342900">
              <a:lnSpc>
                <a:spcPts val="3900"/>
              </a:lnSpc>
              <a:buSzPct val="80000"/>
              <a:buFont typeface="Wingdings" panose="05000000000000000000" pitchFamily="2" charset="2"/>
              <a:buChar char="Ø"/>
            </a:pPr>
            <a:endParaRPr lang="en-US" dirty="0">
              <a:latin typeface="+mj-lt"/>
              <a:cs typeface="Segoe UI Light"/>
            </a:endParaRPr>
          </a:p>
          <a:p>
            <a:pPr marL="583528" lvl="1" indent="-342265">
              <a:lnSpc>
                <a:spcPts val="3900"/>
              </a:lnSpc>
            </a:pPr>
            <a:endParaRPr lang="en-US" sz="1600" dirty="0">
              <a:cs typeface="Segoe UI Light"/>
            </a:endParaRPr>
          </a:p>
        </p:txBody>
      </p:sp>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BA8ABD-45E5-D692-FB53-8EC4F004B448}"/>
              </a:ext>
            </a:extLst>
          </p:cNvPr>
          <p:cNvSpPr>
            <a:spLocks noGrp="1"/>
          </p:cNvSpPr>
          <p:nvPr>
            <p:ph type="body" sz="quarter" idx="10"/>
          </p:nvPr>
        </p:nvSpPr>
        <p:spPr>
          <a:xfrm>
            <a:off x="274638" y="1212850"/>
            <a:ext cx="11887201" cy="5336806"/>
          </a:xfrm>
        </p:spPr>
        <p:txBody>
          <a:bodyPr/>
          <a:lstStyle/>
          <a:p>
            <a:r>
              <a:rPr lang="en-US" dirty="0"/>
              <a:t>Network Interactions</a:t>
            </a:r>
          </a:p>
          <a:p>
            <a:pPr lvl="1"/>
            <a:r>
              <a:rPr lang="en-US" dirty="0">
                <a:latin typeface="+mj-lt"/>
              </a:rPr>
              <a:t>What does the app connect to?</a:t>
            </a:r>
          </a:p>
          <a:p>
            <a:pPr lvl="1"/>
            <a:r>
              <a:rPr lang="en-US" dirty="0">
                <a:latin typeface="+mj-lt"/>
              </a:rPr>
              <a:t>What apps or services need to connect to this app?</a:t>
            </a:r>
          </a:p>
          <a:p>
            <a:r>
              <a:rPr lang="en-US" dirty="0"/>
              <a:t>Filesystem Interactions</a:t>
            </a:r>
          </a:p>
          <a:p>
            <a:pPr lvl="1"/>
            <a:r>
              <a:rPr lang="en-US" dirty="0">
                <a:latin typeface="+mj-lt"/>
              </a:rPr>
              <a:t>What files and directories are read by this app?</a:t>
            </a:r>
          </a:p>
          <a:p>
            <a:pPr lvl="1"/>
            <a:r>
              <a:rPr lang="en-US" dirty="0">
                <a:latin typeface="+mj-lt"/>
              </a:rPr>
              <a:t>What files are modified by the service? Is the data persistent or transient?</a:t>
            </a:r>
          </a:p>
          <a:p>
            <a:r>
              <a:rPr lang="en-US" dirty="0"/>
              <a:t>Security Architecture</a:t>
            </a:r>
          </a:p>
          <a:p>
            <a:pPr lvl="1"/>
            <a:r>
              <a:rPr lang="en-US" dirty="0">
                <a:latin typeface="+mj-lt"/>
              </a:rPr>
              <a:t>Do users or services have to authenticate with this app?</a:t>
            </a:r>
          </a:p>
          <a:p>
            <a:pPr lvl="1"/>
            <a:r>
              <a:rPr lang="en-US" dirty="0">
                <a:latin typeface="+mj-lt"/>
              </a:rPr>
              <a:t>Does this app use or store confidential data?</a:t>
            </a:r>
          </a:p>
        </p:txBody>
      </p:sp>
      <p:sp>
        <p:nvSpPr>
          <p:cNvPr id="3" name="Title 2">
            <a:extLst>
              <a:ext uri="{FF2B5EF4-FFF2-40B4-BE49-F238E27FC236}">
                <a16:creationId xmlns:a16="http://schemas.microsoft.com/office/drawing/2014/main" id="{9E009D71-0A77-A78D-0581-9D61FFA72E89}"/>
              </a:ext>
            </a:extLst>
          </p:cNvPr>
          <p:cNvSpPr>
            <a:spLocks noGrp="1"/>
          </p:cNvSpPr>
          <p:nvPr>
            <p:ph type="title"/>
          </p:nvPr>
        </p:nvSpPr>
        <p:spPr/>
        <p:txBody>
          <a:bodyPr/>
          <a:lstStyle/>
          <a:p>
            <a:r>
              <a:rPr lang="en-US" dirty="0">
                <a:solidFill>
                  <a:schemeClr val="accent3"/>
                </a:solidFill>
              </a:rPr>
              <a:t>Gathering Information</a:t>
            </a:r>
            <a:endParaRPr lang="en-US" dirty="0"/>
          </a:p>
        </p:txBody>
      </p:sp>
    </p:spTree>
    <p:extLst>
      <p:ext uri="{BB962C8B-B14F-4D97-AF65-F5344CB8AC3E}">
        <p14:creationId xmlns:p14="http://schemas.microsoft.com/office/powerpoint/2010/main" val="22347939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r>
              <a:rPr lang="en-US" dirty="0"/>
              <a:t>Plan the containerization of any processes that comprise the app</a:t>
            </a:r>
          </a:p>
          <a:p>
            <a:pPr lvl="1"/>
            <a:r>
              <a:rPr lang="en-US" dirty="0">
                <a:latin typeface="+mj-lt"/>
              </a:rPr>
              <a:t>Changes required for development and test environments and processes</a:t>
            </a:r>
          </a:p>
          <a:p>
            <a:pPr lvl="2"/>
            <a:r>
              <a:rPr lang="en-US" dirty="0">
                <a:latin typeface="+mj-lt"/>
              </a:rPr>
              <a:t>Select container tooling, image repository, etc.</a:t>
            </a:r>
          </a:p>
          <a:p>
            <a:pPr lvl="2"/>
            <a:r>
              <a:rPr lang="en-US" dirty="0">
                <a:latin typeface="+mj-lt"/>
              </a:rPr>
              <a:t>Determine image tagging policy</a:t>
            </a:r>
          </a:p>
          <a:p>
            <a:pPr lvl="2"/>
            <a:r>
              <a:rPr lang="en-US" dirty="0">
                <a:latin typeface="+mj-lt"/>
              </a:rPr>
              <a:t>Develop and test locally (Docker desktop) or remotely (Docker or Azure Kubernetes Service)?</a:t>
            </a:r>
          </a:p>
          <a:p>
            <a:pPr lvl="2"/>
            <a:r>
              <a:rPr lang="en-US" dirty="0">
                <a:latin typeface="+mj-lt"/>
              </a:rPr>
              <a:t>Update DevOps/DevSecOps and CI/CD pipelines</a:t>
            </a:r>
          </a:p>
          <a:p>
            <a:pPr lvl="1"/>
            <a:r>
              <a:rPr lang="en-US" dirty="0">
                <a:latin typeface="+mj-lt"/>
              </a:rPr>
              <a:t>Are changes required to app footprint?</a:t>
            </a:r>
          </a:p>
          <a:p>
            <a:pPr lvl="2"/>
            <a:r>
              <a:rPr lang="en-US" dirty="0">
                <a:latin typeface="+mj-lt"/>
              </a:rPr>
              <a:t>One container or multiple containers for app components?</a:t>
            </a:r>
          </a:p>
          <a:p>
            <a:pPr lvl="2"/>
            <a:r>
              <a:rPr lang="en-US" dirty="0">
                <a:latin typeface="+mj-lt"/>
              </a:rPr>
              <a:t>If multiple containers, does code baseline require a </a:t>
            </a:r>
            <a:r>
              <a:rPr lang="en-US" dirty="0" err="1">
                <a:latin typeface="+mj-lt"/>
              </a:rPr>
              <a:t>nsplit</a:t>
            </a:r>
            <a:r>
              <a:rPr lang="en-US" dirty="0">
                <a:latin typeface="+mj-lt"/>
              </a:rPr>
              <a:t> into multiple, dependent development projects?</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Application</a:t>
            </a:r>
          </a:p>
        </p:txBody>
      </p:sp>
    </p:spTree>
    <p:extLst>
      <p:ext uri="{BB962C8B-B14F-4D97-AF65-F5344CB8AC3E}">
        <p14:creationId xmlns:p14="http://schemas.microsoft.com/office/powerpoint/2010/main" val="8928994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pPr>
              <a:spcBef>
                <a:spcPts val="0"/>
              </a:spcBef>
            </a:pPr>
            <a:r>
              <a:rPr lang="en-US" dirty="0"/>
              <a:t>Select the Kubernetes objects that will make up the components of the app deployment in Azure</a:t>
            </a:r>
          </a:p>
          <a:p>
            <a:pPr lvl="1">
              <a:spcBef>
                <a:spcPts val="0"/>
              </a:spcBef>
            </a:pPr>
            <a:r>
              <a:rPr lang="en-US" dirty="0">
                <a:latin typeface="+mj-lt"/>
              </a:rPr>
              <a:t>App</a:t>
            </a:r>
          </a:p>
          <a:p>
            <a:pPr lvl="2">
              <a:spcBef>
                <a:spcPts val="0"/>
              </a:spcBef>
            </a:pPr>
            <a:r>
              <a:rPr lang="en-US" dirty="0">
                <a:latin typeface="+mj-lt"/>
              </a:rPr>
              <a:t>Containerized apps and which nodes they will run on</a:t>
            </a:r>
          </a:p>
          <a:p>
            <a:pPr lvl="2">
              <a:spcBef>
                <a:spcPts val="0"/>
              </a:spcBef>
            </a:pPr>
            <a:r>
              <a:rPr lang="en-US" dirty="0">
                <a:latin typeface="+mj-lt"/>
              </a:rPr>
              <a:t>Resources available to these apps</a:t>
            </a:r>
          </a:p>
          <a:p>
            <a:pPr lvl="2">
              <a:spcBef>
                <a:spcPts val="0"/>
              </a:spcBef>
            </a:pPr>
            <a:r>
              <a:rPr lang="en-US" dirty="0">
                <a:latin typeface="+mj-lt"/>
              </a:rPr>
              <a:t>Policies on how the apps behave, such as restart policies, scaling, upgrades, and fault-tolerance</a:t>
            </a:r>
          </a:p>
          <a:p>
            <a:pPr lvl="1">
              <a:spcBef>
                <a:spcPts val="0"/>
              </a:spcBef>
            </a:pPr>
            <a:r>
              <a:rPr lang="en-US" dirty="0">
                <a:latin typeface="+mj-lt"/>
              </a:rPr>
              <a:t>Kubernetes</a:t>
            </a:r>
          </a:p>
          <a:p>
            <a:pPr lvl="2">
              <a:spcBef>
                <a:spcPts val="0"/>
              </a:spcBef>
            </a:pPr>
            <a:r>
              <a:rPr lang="en-US" dirty="0">
                <a:latin typeface="+mj-lt"/>
              </a:rPr>
              <a:t>How are pods managed? Which controller will be used?</a:t>
            </a:r>
          </a:p>
          <a:p>
            <a:pPr lvl="2">
              <a:spcBef>
                <a:spcPts val="0"/>
              </a:spcBef>
            </a:pPr>
            <a:r>
              <a:rPr lang="en-US" dirty="0">
                <a:latin typeface="+mj-lt"/>
              </a:rPr>
              <a:t>Cloud-native persistent storage will require code changes</a:t>
            </a:r>
          </a:p>
          <a:p>
            <a:pPr lvl="2">
              <a:spcBef>
                <a:spcPts val="0"/>
              </a:spcBef>
            </a:pPr>
            <a:r>
              <a:rPr lang="en-US" dirty="0">
                <a:latin typeface="+mj-lt"/>
              </a:rPr>
              <a:t>Configuration data using </a:t>
            </a:r>
            <a:r>
              <a:rPr lang="en-US" dirty="0" err="1">
                <a:latin typeface="+mj-lt"/>
              </a:rPr>
              <a:t>ConfigMap</a:t>
            </a:r>
            <a:r>
              <a:rPr lang="en-US" dirty="0">
                <a:latin typeface="+mj-lt"/>
              </a:rPr>
              <a:t> for app and Azure Key Vault for secrets</a:t>
            </a:r>
          </a:p>
          <a:p>
            <a:pPr lvl="2">
              <a:spcBef>
                <a:spcPts val="0"/>
              </a:spcBef>
            </a:pPr>
            <a:r>
              <a:rPr lang="en-US" dirty="0">
                <a:latin typeface="+mj-lt"/>
              </a:rPr>
              <a:t>How will logging data be read from the pods?</a:t>
            </a:r>
          </a:p>
          <a:p>
            <a:pPr lvl="2">
              <a:spcBef>
                <a:spcPts val="0"/>
              </a:spcBef>
            </a:pPr>
            <a:r>
              <a:rPr lang="en-US" dirty="0">
                <a:latin typeface="+mj-lt"/>
              </a:rPr>
              <a:t>What network policies are required?</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Kubernetes Objects</a:t>
            </a:r>
          </a:p>
        </p:txBody>
      </p:sp>
    </p:spTree>
    <p:extLst>
      <p:ext uri="{BB962C8B-B14F-4D97-AF65-F5344CB8AC3E}">
        <p14:creationId xmlns:p14="http://schemas.microsoft.com/office/powerpoint/2010/main" val="230735306"/>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1683</TotalTime>
  <Words>1250</Words>
  <Application>Microsoft Office PowerPoint</Application>
  <PresentationFormat>Custom</PresentationFormat>
  <Paragraphs>82</Paragraphs>
  <Slides>11</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2 – Assessing the App and Environment for Containers  </vt:lpstr>
      <vt:lpstr>Module 2: Objectives</vt:lpstr>
      <vt:lpstr>Understand the Goal</vt:lpstr>
      <vt:lpstr>Gathering Information</vt:lpstr>
      <vt:lpstr>Plan the Migration - Application</vt:lpstr>
      <vt:lpstr>Plan the Migration – Kubernetes Objects</vt:lpstr>
      <vt:lpstr>Module 2: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12</cp:revision>
  <dcterms:modified xsi:type="dcterms:W3CDTF">2023-06-13T13:22:57Z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